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56"/>
  </p:notesMasterIdLst>
  <p:sldIdLst>
    <p:sldId id="256" r:id="rId2"/>
    <p:sldId id="342" r:id="rId3"/>
    <p:sldId id="344" r:id="rId4"/>
    <p:sldId id="464" r:id="rId5"/>
    <p:sldId id="461" r:id="rId6"/>
    <p:sldId id="486" r:id="rId7"/>
    <p:sldId id="396" r:id="rId8"/>
    <p:sldId id="412" r:id="rId9"/>
    <p:sldId id="405" r:id="rId10"/>
    <p:sldId id="406" r:id="rId11"/>
    <p:sldId id="407" r:id="rId12"/>
    <p:sldId id="409" r:id="rId13"/>
    <p:sldId id="411" r:id="rId14"/>
    <p:sldId id="413" r:id="rId15"/>
    <p:sldId id="414" r:id="rId16"/>
    <p:sldId id="492" r:id="rId17"/>
    <p:sldId id="494" r:id="rId18"/>
    <p:sldId id="423" r:id="rId19"/>
    <p:sldId id="421" r:id="rId20"/>
    <p:sldId id="422" r:id="rId21"/>
    <p:sldId id="427" r:id="rId22"/>
    <p:sldId id="345" r:id="rId23"/>
    <p:sldId id="346" r:id="rId24"/>
    <p:sldId id="347" r:id="rId25"/>
    <p:sldId id="359" r:id="rId26"/>
    <p:sldId id="361" r:id="rId27"/>
    <p:sldId id="363" r:id="rId28"/>
    <p:sldId id="368" r:id="rId29"/>
    <p:sldId id="370" r:id="rId30"/>
    <p:sldId id="372" r:id="rId31"/>
    <p:sldId id="374" r:id="rId32"/>
    <p:sldId id="376" r:id="rId33"/>
    <p:sldId id="378" r:id="rId34"/>
    <p:sldId id="380" r:id="rId35"/>
    <p:sldId id="382" r:id="rId36"/>
    <p:sldId id="365" r:id="rId37"/>
    <p:sldId id="358" r:id="rId38"/>
    <p:sldId id="385" r:id="rId39"/>
    <p:sldId id="394" r:id="rId40"/>
    <p:sldId id="485" r:id="rId41"/>
    <p:sldId id="488" r:id="rId42"/>
    <p:sldId id="489" r:id="rId43"/>
    <p:sldId id="484" r:id="rId44"/>
    <p:sldId id="490" r:id="rId45"/>
    <p:sldId id="395" r:id="rId46"/>
    <p:sldId id="491" r:id="rId47"/>
    <p:sldId id="384" r:id="rId48"/>
    <p:sldId id="465" r:id="rId49"/>
    <p:sldId id="466" r:id="rId50"/>
    <p:sldId id="473" r:id="rId51"/>
    <p:sldId id="474" r:id="rId52"/>
    <p:sldId id="475" r:id="rId53"/>
    <p:sldId id="470" r:id="rId54"/>
    <p:sldId id="478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6666"/>
    <a:srgbClr val="99CC62"/>
    <a:srgbClr val="99CC67"/>
    <a:srgbClr val="67DDE3"/>
    <a:srgbClr val="6CDAE3"/>
    <a:srgbClr val="A8602B"/>
    <a:srgbClr val="C22C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79" autoAdjust="0"/>
  </p:normalViewPr>
  <p:slideViewPr>
    <p:cSldViewPr snapToGrid="0">
      <p:cViewPr varScale="1">
        <p:scale>
          <a:sx n="85" d="100"/>
          <a:sy n="85" d="100"/>
        </p:scale>
        <p:origin x="-456" y="-96"/>
      </p:cViewPr>
      <p:guideLst>
        <p:guide orient="horz" pos="4225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6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7C7FD0-690C-4E27-9284-62261F192C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91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1520731"/>
            <a:ext cx="9144000" cy="3435579"/>
          </a:xfrm>
          <a:custGeom>
            <a:avLst/>
            <a:gdLst>
              <a:gd name="connsiteX0" fmla="*/ 0 w 21600"/>
              <a:gd name="connsiteY0" fmla="*/ 0 h 18805"/>
              <a:gd name="connsiteX1" fmla="*/ 21600 w 21600"/>
              <a:gd name="connsiteY1" fmla="*/ 0 h 18805"/>
              <a:gd name="connsiteX2" fmla="*/ 21600 w 21600"/>
              <a:gd name="connsiteY2" fmla="*/ 17322 h 18805"/>
              <a:gd name="connsiteX3" fmla="*/ 0 w 21600"/>
              <a:gd name="connsiteY3" fmla="*/ 18805 h 18805"/>
              <a:gd name="connsiteX4" fmla="*/ 0 w 21600"/>
              <a:gd name="connsiteY4" fmla="*/ 0 h 18805"/>
              <a:gd name="connsiteX0" fmla="*/ 0 w 21600"/>
              <a:gd name="connsiteY0" fmla="*/ 0 h 18805"/>
              <a:gd name="connsiteX1" fmla="*/ 21600 w 21600"/>
              <a:gd name="connsiteY1" fmla="*/ 0 h 18805"/>
              <a:gd name="connsiteX2" fmla="*/ 21600 w 21600"/>
              <a:gd name="connsiteY2" fmla="*/ 17322 h 18805"/>
              <a:gd name="connsiteX3" fmla="*/ 0 w 21600"/>
              <a:gd name="connsiteY3" fmla="*/ 18805 h 18805"/>
              <a:gd name="connsiteX4" fmla="*/ 0 w 21600"/>
              <a:gd name="connsiteY4" fmla="*/ 0 h 18805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9355"/>
              <a:gd name="connsiteX1" fmla="*/ 21600 w 21600"/>
              <a:gd name="connsiteY1" fmla="*/ 0 h 19355"/>
              <a:gd name="connsiteX2" fmla="*/ 21600 w 21600"/>
              <a:gd name="connsiteY2" fmla="*/ 17322 h 19355"/>
              <a:gd name="connsiteX3" fmla="*/ 0 w 21600"/>
              <a:gd name="connsiteY3" fmla="*/ 19355 h 19355"/>
              <a:gd name="connsiteX4" fmla="*/ 0 w 21600"/>
              <a:gd name="connsiteY4" fmla="*/ 0 h 19355"/>
              <a:gd name="connsiteX0" fmla="*/ 0 w 21600"/>
              <a:gd name="connsiteY0" fmla="*/ 0 h 19355"/>
              <a:gd name="connsiteX1" fmla="*/ 21600 w 21600"/>
              <a:gd name="connsiteY1" fmla="*/ 0 h 19355"/>
              <a:gd name="connsiteX2" fmla="*/ 21600 w 21600"/>
              <a:gd name="connsiteY2" fmla="*/ 17322 h 19355"/>
              <a:gd name="connsiteX3" fmla="*/ 0 w 21600"/>
              <a:gd name="connsiteY3" fmla="*/ 19355 h 19355"/>
              <a:gd name="connsiteX4" fmla="*/ 0 w 21600"/>
              <a:gd name="connsiteY4" fmla="*/ 0 h 19355"/>
              <a:gd name="connsiteX0" fmla="*/ 0 w 21600"/>
              <a:gd name="connsiteY0" fmla="*/ 0 h 19794"/>
              <a:gd name="connsiteX1" fmla="*/ 21600 w 21600"/>
              <a:gd name="connsiteY1" fmla="*/ 0 h 19794"/>
              <a:gd name="connsiteX2" fmla="*/ 21600 w 21600"/>
              <a:gd name="connsiteY2" fmla="*/ 17322 h 19794"/>
              <a:gd name="connsiteX3" fmla="*/ 0 w 21600"/>
              <a:gd name="connsiteY3" fmla="*/ 19794 h 19794"/>
              <a:gd name="connsiteX4" fmla="*/ 0 w 21600"/>
              <a:gd name="connsiteY4" fmla="*/ 0 h 19794"/>
              <a:gd name="connsiteX0" fmla="*/ 0 w 21600"/>
              <a:gd name="connsiteY0" fmla="*/ 0 h 19794"/>
              <a:gd name="connsiteX1" fmla="*/ 21600 w 21600"/>
              <a:gd name="connsiteY1" fmla="*/ 0 h 19794"/>
              <a:gd name="connsiteX2" fmla="*/ 21600 w 21600"/>
              <a:gd name="connsiteY2" fmla="*/ 17322 h 19794"/>
              <a:gd name="connsiteX3" fmla="*/ 0 w 21600"/>
              <a:gd name="connsiteY3" fmla="*/ 19794 h 19794"/>
              <a:gd name="connsiteX4" fmla="*/ 0 w 21600"/>
              <a:gd name="connsiteY4" fmla="*/ 0 h 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794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7466" y="25350"/>
                  <a:pt x="0" y="1979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28000"/>
                  <a:satMod val="2000000"/>
                  <a:alpha val="30000"/>
                </a:schemeClr>
              </a:gs>
              <a:gs pos="35000">
                <a:schemeClr val="bg2">
                  <a:shade val="100000"/>
                  <a:satMod val="600000"/>
                  <a:alpha val="0"/>
                </a:schemeClr>
              </a:gs>
            </a:gsLst>
            <a:lin ang="54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02920" y="2775745"/>
            <a:ext cx="8229600" cy="2167128"/>
          </a:xfrm>
        </p:spPr>
        <p:txBody>
          <a:bodyPr tIns="0" bIns="0" anchor="t"/>
          <a:lstStyle>
            <a:lvl1pPr>
              <a:defRPr sz="5000" cap="all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00064" y="1559720"/>
            <a:ext cx="5105400" cy="1219200"/>
          </a:xfrm>
        </p:spPr>
        <p:txBody>
          <a:bodyPr lIns="0" tIns="0" rIns="0" bIns="0" anchor="b"/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3" name="Rectangle 17"/>
          <p:cNvSpPr>
            <a:spLocks noChangeArrowheads="1"/>
          </p:cNvSpPr>
          <p:nvPr userDrawn="1"/>
        </p:nvSpPr>
        <p:spPr bwMode="auto">
          <a:xfrm flipV="1">
            <a:off x="1077913" y="2325688"/>
            <a:ext cx="4695825" cy="175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41" name="Rectangle 25"/>
          <p:cNvSpPr>
            <a:spLocks noChangeArrowheads="1"/>
          </p:cNvSpPr>
          <p:nvPr userDrawn="1"/>
        </p:nvSpPr>
        <p:spPr bwMode="auto">
          <a:xfrm flipV="1">
            <a:off x="-1" y="2314574"/>
            <a:ext cx="4272455" cy="1738313"/>
          </a:xfrm>
          <a:prstGeom prst="rect">
            <a:avLst/>
          </a:prstGeom>
          <a:solidFill>
            <a:srgbClr val="99333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990600"/>
            <a:ext cx="7772400" cy="1362456"/>
          </a:xfrm>
        </p:spPr>
        <p:txBody>
          <a:bodyPr>
            <a:noAutofit/>
          </a:bodyPr>
          <a:lstStyle>
            <a:lvl1pPr algn="l">
              <a:buNone/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52677"/>
            <a:ext cx="7772400" cy="1509712"/>
          </a:xfrm>
        </p:spPr>
        <p:txBody>
          <a:bodyPr anchor="t"/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 anchor="b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12168"/>
            <a:ext cx="4040188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8000" dist="38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2112168"/>
            <a:ext cx="4041775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667000"/>
            <a:ext cx="4040188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10"/>
            <a:ext cx="8229600" cy="697424"/>
          </a:xfrm>
          <a:effectLst/>
        </p:spPr>
        <p:txBody>
          <a:bodyPr tIns="9144" bIns="9144" anchor="b">
            <a:normAutofit/>
          </a:bodyPr>
          <a:lstStyle>
            <a:lvl1pPr algn="ctr">
              <a:defRPr sz="4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en-US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40"/>
            <a:ext cx="8229600" cy="914400"/>
          </a:xfrm>
        </p:spPr>
        <p:txBody>
          <a:bodyPr tIns="0" bIns="0" anchor="b"/>
          <a:lstStyle>
            <a:lvl1pPr algn="l">
              <a:buNone/>
              <a:defRPr sz="5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133856"/>
            <a:ext cx="2590800" cy="5181600"/>
          </a:xfrm>
        </p:spPr>
        <p:txBody>
          <a:bodyPr lIns="45720" tIns="45720" rIns="0"/>
          <a:lstStyle>
            <a:lvl1pPr marL="0" indent="0">
              <a:spcBef>
                <a:spcPts val="300"/>
              </a:spcBef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133472"/>
            <a:ext cx="5257800" cy="5191128"/>
          </a:xfrm>
        </p:spPr>
        <p:txBody>
          <a:bodyPr/>
          <a:lstStyle>
            <a:lvl1pPr algn="l">
              <a:defRPr sz="30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40" y="1981200"/>
            <a:ext cx="3429000" cy="522288"/>
          </a:xfrm>
        </p:spPr>
        <p:txBody>
          <a:bodyPr tIns="0" bIns="0" anchor="b"/>
          <a:lstStyle>
            <a:lvl1pPr algn="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93368" y="1066800"/>
            <a:ext cx="4572000" cy="4572000"/>
          </a:xfrm>
          <a:solidFill>
            <a:schemeClr val="bg2">
              <a:shade val="75000"/>
            </a:schemeClr>
          </a:solidFill>
          <a:ln w="60325">
            <a:solidFill>
              <a:srgbClr val="FFFFFF"/>
            </a:solidFill>
            <a:miter lim="800000"/>
          </a:ln>
          <a:effectLst>
            <a:outerShdw blurRad="36195" dist="10000" dir="5400000" algn="tl" rotWithShape="0">
              <a:srgbClr val="000000">
                <a:alpha val="75000"/>
              </a:srgbClr>
            </a:outerShdw>
            <a:reflection stA="21000" endA="500" endPos="10000" dist="20000" dir="5400000" sy="-100000" algn="bl" rotWithShape="0"/>
          </a:effectLst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240" y="2543176"/>
            <a:ext cx="3429000" cy="914400"/>
          </a:xfrm>
        </p:spPr>
        <p:txBody>
          <a:bodyPr lIns="0" tIns="0" rIns="0" bIns="0" anchor="t"/>
          <a:lstStyle>
            <a:lvl1pPr indent="0" algn="r">
              <a:spcBef>
                <a:spcPts val="300"/>
              </a:spcBef>
              <a:buFontTx/>
              <a:buNone/>
              <a:defRPr sz="1400" baseline="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/>
          <a:p>
            <a:fld id="{8E69E788-8BCF-4189-85ED-687340EF9B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1142899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55000"/>
                  <a:satMod val="1800000"/>
                  <a:alpha val="5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1341133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40000"/>
                  <a:satMod val="1900000"/>
                  <a:alpha val="30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524000"/>
          </a:xfrm>
          <a:prstGeom prst="rect">
            <a:avLst/>
          </a:prstGeom>
        </p:spPr>
        <p:txBody>
          <a:bodyPr vert="horz" lIns="0" tIns="9144" rIns="0" bIns="9144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2179637"/>
            <a:ext cx="8229600" cy="4114800"/>
          </a:xfrm>
          <a:prstGeom prst="rect">
            <a:avLst/>
          </a:prstGeom>
        </p:spPr>
        <p:txBody>
          <a:bodyPr vert="horz" lIns="9144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981200" cy="365125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/>
            <a:endParaRPr lang="en-US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2895600" cy="365125"/>
          </a:xfrm>
          <a:prstGeom prst="rect">
            <a:avLst/>
          </a:prstGeom>
        </p:spPr>
        <p:txBody>
          <a:bodyPr vert="horz" lIns="0" anchor="b"/>
          <a:lstStyle>
            <a:lvl1pPr algn="l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l"/>
            <a:endParaRPr lang="en-US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533400" cy="365125"/>
          </a:xfrm>
          <a:prstGeom prst="rect">
            <a:avLst/>
          </a:prstGeom>
        </p:spPr>
        <p:txBody>
          <a:bodyPr vert="horz" lIns="91440" rIns="0" anchor="b"/>
          <a:lstStyle>
            <a:lvl1pPr algn="r">
              <a:defRPr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E69E788-8BCF-4189-85ED-687340EF9B0E}" type="slidenum">
              <a:rPr lang="en-US" smtClean="0"/>
              <a:pPr/>
              <a:t>‹#›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800" b="1" kern="1200">
          <a:ln w="500">
            <a:solidFill>
              <a:schemeClr val="tx2">
                <a:shade val="20000"/>
                <a:satMod val="350000"/>
              </a:schemeClr>
            </a:solidFill>
          </a:ln>
          <a:solidFill>
            <a:schemeClr val="tx2">
              <a:tint val="100000"/>
              <a:satMod val="250000"/>
            </a:schemeClr>
          </a:solidFill>
          <a:effectLst>
            <a:outerShdw blurRad="30000" dist="30000" dir="2700000" algn="tl" rotWithShape="0">
              <a:schemeClr val="bg2">
                <a:shade val="45000"/>
                <a:satMod val="150000"/>
                <a:alpha val="9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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30936" indent="-27432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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3544" indent="-27432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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228600" algn="l" rtl="0" eaLnBrk="1" latinLnBrk="0" hangingPunct="1">
        <a:spcBef>
          <a:spcPct val="20000"/>
        </a:spcBef>
        <a:buClr>
          <a:schemeClr val="accent5"/>
        </a:buClr>
        <a:buFont typeface="Wingdings 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trout\diz001\My%20Documents\Cooney-Jackman\Speaker%20Event%20April%202012\syn7302.av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file:///D:\ice_charts\1974\images\c74feb21_jpg.jp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file:///D:\ice_charts\1976\images\c76feb24_jpg.jpg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file:///D:\ice_charts\1978\images\c78feb22_jpg.jpg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file:///D:\ice_charts\1996\images\37_u96feb26_jpg.jpg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arthb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02107" y="2311706"/>
            <a:ext cx="4272096" cy="3687878"/>
          </a:xfrm>
          <a:prstGeom prst="rect">
            <a:avLst/>
          </a:prstGeom>
        </p:spPr>
      </p:pic>
      <p:sp>
        <p:nvSpPr>
          <p:cNvPr id="48537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37211" y="358706"/>
            <a:ext cx="7818120" cy="1292662"/>
          </a:xfrm>
          <a:noFill/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b="1" dirty="0" smtClean="0"/>
              <a:t>Signs of Climate Change in Erie</a:t>
            </a:r>
          </a:p>
          <a:p>
            <a:pPr algn="ctr">
              <a:buNone/>
            </a:pPr>
            <a:r>
              <a:rPr lang="en-US" sz="4400" b="1" dirty="0" smtClean="0"/>
              <a:t>and Around the World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9959" y="2616981"/>
            <a:ext cx="41909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Rick Diz, Ph.D., PE</a:t>
            </a:r>
            <a:endParaRPr lang="en-US" sz="2000" dirty="0"/>
          </a:p>
          <a:p>
            <a:pPr algn="ctr"/>
            <a:r>
              <a:rPr lang="en-US" sz="1600" dirty="0" smtClean="0"/>
              <a:t>Professor Emeritus</a:t>
            </a:r>
          </a:p>
          <a:p>
            <a:pPr algn="ctr"/>
            <a:r>
              <a:rPr lang="en-US" sz="1600" dirty="0" smtClean="0"/>
              <a:t>Environmental Science &amp; Engineering</a:t>
            </a:r>
          </a:p>
          <a:p>
            <a:pPr algn="ctr"/>
            <a:r>
              <a:rPr lang="en-US" sz="1600" dirty="0" smtClean="0"/>
              <a:t>Gannon University, Erie, PA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68288" y="416365"/>
            <a:ext cx="8685212" cy="503238"/>
          </a:xfrm>
        </p:spPr>
        <p:txBody>
          <a:bodyPr/>
          <a:lstStyle/>
          <a:p>
            <a:r>
              <a:rPr lang="en-US" sz="3000" dirty="0"/>
              <a:t>Greenhouse gases differ in ability to trap heat</a:t>
            </a:r>
            <a:endParaRPr lang="en-US" dirty="0"/>
          </a:p>
        </p:txBody>
      </p:sp>
      <p:pic>
        <p:nvPicPr>
          <p:cNvPr id="563204" name="Picture 4"/>
          <p:cNvPicPr>
            <a:picLocks noChangeAspect="1" noChangeArrowheads="1"/>
          </p:cNvPicPr>
          <p:nvPr/>
        </p:nvPicPr>
        <p:blipFill>
          <a:blip r:embed="rId2" cstate="print"/>
          <a:srcRect t="8041" b="22417"/>
          <a:stretch>
            <a:fillRect/>
          </a:stretch>
        </p:blipFill>
        <p:spPr bwMode="auto">
          <a:xfrm>
            <a:off x="706426" y="1673947"/>
            <a:ext cx="7689140" cy="4011629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3508310" cy="2471058"/>
          </a:xfrm>
        </p:spPr>
        <p:txBody>
          <a:bodyPr/>
          <a:lstStyle/>
          <a:p>
            <a:r>
              <a:rPr lang="en-US" dirty="0"/>
              <a:t>Carbon </a:t>
            </a:r>
            <a:r>
              <a:rPr lang="en-US" dirty="0" smtClean="0"/>
              <a:t>dioxide</a:t>
            </a:r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>
          <a:xfrm>
            <a:off x="192088" y="4076700"/>
            <a:ext cx="8788400" cy="1800225"/>
          </a:xfrm>
        </p:spPr>
        <p:txBody>
          <a:bodyPr>
            <a:normAutofit fontScale="92500"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  <a:buFont typeface="Times" charset="0"/>
              <a:buChar char="•"/>
            </a:pPr>
            <a:r>
              <a:rPr lang="en-US" i="1" dirty="0"/>
              <a:t>CO</a:t>
            </a:r>
            <a:r>
              <a:rPr lang="en-US" i="1" baseline="-25000" dirty="0"/>
              <a:t>2 </a:t>
            </a:r>
            <a:r>
              <a:rPr lang="en-US" i="1" dirty="0"/>
              <a:t>concentration has increased 33% in the past 200 years.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  <a:buFont typeface="Times" charset="0"/>
              <a:buChar char="•"/>
            </a:pPr>
            <a:endParaRPr lang="en-US" i="1" dirty="0"/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  <a:buFont typeface="Times" charset="0"/>
              <a:buChar char="•"/>
            </a:pPr>
            <a:r>
              <a:rPr lang="en-US" i="1" dirty="0"/>
              <a:t>It is now at its highest level in 400,000 years, and probably 20 million years.</a:t>
            </a:r>
            <a:endParaRPr lang="en-US" dirty="0"/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7848600" y="6451600"/>
            <a:ext cx="1157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>
                <a:solidFill>
                  <a:srgbClr val="336633"/>
                </a:solidFill>
                <a:latin typeface="Arial" charset="0"/>
              </a:rPr>
              <a:t>Figure 12.2a</a:t>
            </a:r>
            <a:endParaRPr lang="en-US" sz="2400" i="1">
              <a:latin typeface="Times" charset="0"/>
            </a:endParaRPr>
          </a:p>
        </p:txBody>
      </p:sp>
      <p:pic>
        <p:nvPicPr>
          <p:cNvPr id="564229" name="Picture 5"/>
          <p:cNvPicPr>
            <a:picLocks noChangeAspect="1" noChangeArrowheads="1"/>
          </p:cNvPicPr>
          <p:nvPr/>
        </p:nvPicPr>
        <p:blipFill>
          <a:blip r:embed="rId2" cstate="print"/>
          <a:srcRect l="34677" r="34677" b="75874"/>
          <a:stretch>
            <a:fillRect/>
          </a:stretch>
        </p:blipFill>
        <p:spPr bwMode="auto">
          <a:xfrm>
            <a:off x="2828005" y="353085"/>
            <a:ext cx="5610756" cy="331203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01216" y="412102"/>
            <a:ext cx="8229600" cy="73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</a:t>
            </a:r>
            <a:r>
              <a:rPr lang="en-US" dirty="0"/>
              <a:t>greenhouse gases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192088" y="1403288"/>
            <a:ext cx="8788400" cy="5100982"/>
          </a:xfrm>
        </p:spPr>
        <p:txBody>
          <a:bodyPr>
            <a:norm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b="1" dirty="0" smtClean="0"/>
              <a:t>						</a:t>
            </a:r>
            <a:r>
              <a:rPr lang="en-US" sz="2400" b="1" dirty="0" smtClean="0"/>
              <a:t>Methane:</a:t>
            </a:r>
            <a:r>
              <a:rPr lang="en-US" sz="2400" i="1" dirty="0" smtClean="0"/>
              <a:t> up 151% since 1750.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sz="2400" i="1" dirty="0" smtClean="0"/>
              <a:t>						fossil fuels, landfills, cattle, rice</a:t>
            </a:r>
            <a:endParaRPr lang="en-US" sz="2400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sz="2400" b="1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sz="2400" b="1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sz="2400" b="1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sz="2400" b="1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sz="2400" b="1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sz="2400" b="1" dirty="0" smtClean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sz="2400" b="1" dirty="0" smtClean="0"/>
              <a:t>Nitrous </a:t>
            </a:r>
            <a:r>
              <a:rPr lang="en-US" sz="2400" b="1" dirty="0"/>
              <a:t>oxide</a:t>
            </a:r>
            <a:r>
              <a:rPr lang="en-US" sz="2400" b="1" dirty="0" smtClean="0"/>
              <a:t>: </a:t>
            </a:r>
            <a:r>
              <a:rPr lang="en-US" sz="2400" i="1" dirty="0" smtClean="0"/>
              <a:t>up </a:t>
            </a:r>
            <a:r>
              <a:rPr lang="en-US" sz="2400" i="1" dirty="0"/>
              <a:t>17% since </a:t>
            </a:r>
            <a:r>
              <a:rPr lang="en-US" sz="2400" i="1" dirty="0" smtClean="0"/>
              <a:t>1750.</a:t>
            </a:r>
          </a:p>
          <a:p>
            <a:pPr eaLnBrk="0" hangingPunct="0">
              <a:spcBef>
                <a:spcPct val="0"/>
              </a:spcBef>
              <a:buClrTx/>
              <a:buNone/>
            </a:pPr>
            <a:r>
              <a:rPr lang="en-US" sz="2400" i="1" dirty="0" smtClean="0"/>
              <a:t>from </a:t>
            </a:r>
            <a:r>
              <a:rPr lang="en-US" sz="2400" i="1" dirty="0"/>
              <a:t>feedlots, chemical plants, </a:t>
            </a:r>
            <a:endParaRPr lang="en-US" sz="2400" i="1" dirty="0" smtClean="0"/>
          </a:p>
          <a:p>
            <a:pPr eaLnBrk="0" hangingPunct="0">
              <a:spcBef>
                <a:spcPct val="0"/>
              </a:spcBef>
              <a:buClrTx/>
              <a:buNone/>
            </a:pPr>
            <a:r>
              <a:rPr lang="en-US" sz="2400" i="1" dirty="0" smtClean="0"/>
              <a:t>auto </a:t>
            </a:r>
            <a:r>
              <a:rPr lang="en-US" sz="2400" i="1" dirty="0"/>
              <a:t>emissions, agricultural </a:t>
            </a:r>
            <a:r>
              <a:rPr lang="en-US" sz="2400" i="1" dirty="0" smtClean="0"/>
              <a:t>practices</a:t>
            </a:r>
            <a:endParaRPr lang="en-US" sz="2400" i="1" dirty="0"/>
          </a:p>
        </p:txBody>
      </p:sp>
      <p:pic>
        <p:nvPicPr>
          <p:cNvPr id="566277" name="Picture 5"/>
          <p:cNvPicPr>
            <a:picLocks noChangeAspect="1" noChangeArrowheads="1"/>
          </p:cNvPicPr>
          <p:nvPr/>
        </p:nvPicPr>
        <p:blipFill>
          <a:blip r:embed="rId2" cstate="print"/>
          <a:srcRect l="34677" t="33624" r="34677" b="41125"/>
          <a:stretch>
            <a:fillRect/>
          </a:stretch>
        </p:blipFill>
        <p:spPr bwMode="auto">
          <a:xfrm>
            <a:off x="285604" y="1378232"/>
            <a:ext cx="4000500" cy="2473325"/>
          </a:xfrm>
          <a:prstGeom prst="rect">
            <a:avLst/>
          </a:prstGeom>
          <a:noFill/>
        </p:spPr>
      </p:pic>
      <p:pic>
        <p:nvPicPr>
          <p:cNvPr id="566278" name="Picture 6"/>
          <p:cNvPicPr>
            <a:picLocks noChangeAspect="1" noChangeArrowheads="1"/>
          </p:cNvPicPr>
          <p:nvPr/>
        </p:nvPicPr>
        <p:blipFill>
          <a:blip r:embed="rId2" cstate="print"/>
          <a:srcRect l="34677" t="69000" r="34677" b="6917"/>
          <a:stretch>
            <a:fillRect/>
          </a:stretch>
        </p:blipFill>
        <p:spPr bwMode="auto">
          <a:xfrm>
            <a:off x="4809499" y="4038435"/>
            <a:ext cx="3857625" cy="22733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7963" y="1036638"/>
            <a:ext cx="8685212" cy="5365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Aerosols</a:t>
            </a:r>
            <a:endParaRPr lang="en-US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xfrm>
            <a:off x="727787" y="2132337"/>
            <a:ext cx="7972782" cy="3508375"/>
          </a:xfrm>
        </p:spPr>
        <p:txBody>
          <a:bodyPr>
            <a:norm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dirty="0"/>
              <a:t>Aerosols (microscopic particles and droplets) in the atmosphere can: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dirty="0"/>
          </a:p>
          <a:p>
            <a:pPr marL="310896" lvl="1" indent="0" eaLnBrk="0" hangingPunct="0">
              <a:spcBef>
                <a:spcPct val="0"/>
              </a:spcBef>
              <a:buClrTx/>
            </a:pPr>
            <a:r>
              <a:rPr lang="en-US" dirty="0" smtClean="0"/>
              <a:t>warm </a:t>
            </a:r>
            <a:r>
              <a:rPr lang="en-US" dirty="0"/>
              <a:t>the climate </a:t>
            </a:r>
            <a:r>
              <a:rPr lang="en-US" i="1" dirty="0"/>
              <a:t>(soot),</a:t>
            </a:r>
            <a:r>
              <a:rPr lang="en-US" dirty="0"/>
              <a:t> or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dirty="0"/>
          </a:p>
          <a:p>
            <a:pPr marL="310896" lvl="1" indent="0" eaLnBrk="0" hangingPunct="0">
              <a:spcBef>
                <a:spcPct val="0"/>
              </a:spcBef>
              <a:buClrTx/>
            </a:pPr>
            <a:r>
              <a:rPr lang="en-US" dirty="0" smtClean="0"/>
              <a:t>cool </a:t>
            </a:r>
            <a:r>
              <a:rPr lang="en-US" dirty="0"/>
              <a:t>the climate </a:t>
            </a:r>
            <a:r>
              <a:rPr lang="en-US" i="1" dirty="0"/>
              <a:t>(sulfates</a:t>
            </a:r>
            <a:r>
              <a:rPr lang="en-US" i="1" dirty="0" smtClean="0"/>
              <a:t>) - </a:t>
            </a:r>
            <a:r>
              <a:rPr lang="en-US" dirty="0" smtClean="0"/>
              <a:t>Sulfate-rich </a:t>
            </a:r>
            <a:r>
              <a:rPr lang="en-US" dirty="0"/>
              <a:t>volcanic eruptions can cool Earth temporarily.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7843" y="973140"/>
            <a:ext cx="8229600" cy="8195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Ocean currents: the </a:t>
            </a:r>
            <a:r>
              <a:rPr lang="en-US" dirty="0" err="1" smtClean="0"/>
              <a:t>thermohaline</a:t>
            </a:r>
            <a:r>
              <a:rPr lang="en-US" dirty="0" smtClean="0"/>
              <a:t> conveyor</a:t>
            </a:r>
            <a:endParaRPr lang="en-US" dirty="0"/>
          </a:p>
        </p:txBody>
      </p:sp>
      <p:sp>
        <p:nvSpPr>
          <p:cNvPr id="570373" name="Rectangle 5"/>
          <p:cNvSpPr>
            <a:spLocks noGrp="1" noChangeArrowheads="1"/>
          </p:cNvSpPr>
          <p:nvPr>
            <p:ph idx="1"/>
          </p:nvPr>
        </p:nvSpPr>
        <p:spPr>
          <a:xfrm>
            <a:off x="182756" y="1192892"/>
            <a:ext cx="8788400" cy="4575175"/>
          </a:xfrm>
        </p:spPr>
        <p:txBody>
          <a:bodyPr anchor="t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dirty="0"/>
          </a:p>
          <a:p>
            <a:pPr marL="6521450" lvl="1" indent="-3175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en-US" dirty="0"/>
          </a:p>
        </p:txBody>
      </p:sp>
      <p:pic>
        <p:nvPicPr>
          <p:cNvPr id="570371" name="Picture 3"/>
          <p:cNvPicPr>
            <a:picLocks noChangeAspect="1" noChangeArrowheads="1"/>
          </p:cNvPicPr>
          <p:nvPr/>
        </p:nvPicPr>
        <p:blipFill>
          <a:blip r:embed="rId2" cstate="print"/>
          <a:srcRect l="406" t="7208" r="406" b="11790"/>
          <a:stretch>
            <a:fillRect/>
          </a:stretch>
        </p:blipFill>
        <p:spPr bwMode="auto">
          <a:xfrm>
            <a:off x="857858" y="1862824"/>
            <a:ext cx="7118245" cy="4358966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35" y="526208"/>
            <a:ext cx="8685212" cy="499689"/>
          </a:xfrm>
        </p:spPr>
        <p:txBody>
          <a:bodyPr>
            <a:noAutofit/>
          </a:bodyPr>
          <a:lstStyle/>
          <a:p>
            <a:r>
              <a:rPr lang="en-US" sz="3600" dirty="0" smtClean="0"/>
              <a:t>What if the </a:t>
            </a:r>
            <a:r>
              <a:rPr lang="en-US" sz="3600" dirty="0" err="1" smtClean="0"/>
              <a:t>Thermohaline</a:t>
            </a:r>
            <a:r>
              <a:rPr lang="en-US" sz="3600" dirty="0" smtClean="0"/>
              <a:t> Conveyor stops?</a:t>
            </a:r>
            <a:endParaRPr lang="en-US" sz="3600" dirty="0"/>
          </a:p>
        </p:txBody>
      </p:sp>
      <p:sp>
        <p:nvSpPr>
          <p:cNvPr id="571395" name="Rectangle 3"/>
          <p:cNvSpPr>
            <a:spLocks noGrp="1" noChangeArrowheads="1"/>
          </p:cNvSpPr>
          <p:nvPr>
            <p:ph idx="1"/>
          </p:nvPr>
        </p:nvSpPr>
        <p:spPr>
          <a:xfrm>
            <a:off x="192088" y="1238961"/>
            <a:ext cx="8788400" cy="5035090"/>
          </a:xfrm>
        </p:spPr>
        <p:txBody>
          <a:bodyPr>
            <a:normAutofit fontScale="92500" lnSpcReduction="20000"/>
          </a:bodyPr>
          <a:lstStyle/>
          <a:p>
            <a:pPr marL="0" indent="0" eaLnBrk="0" hangingPunct="0">
              <a:spcBef>
                <a:spcPct val="0"/>
              </a:spcBef>
              <a:buClrTx/>
            </a:pPr>
            <a:r>
              <a:rPr lang="en-US" dirty="0" smtClean="0"/>
              <a:t>Melting of Greenland’s </a:t>
            </a:r>
            <a:r>
              <a:rPr lang="en-US" dirty="0"/>
              <a:t>ice </a:t>
            </a:r>
            <a:r>
              <a:rPr lang="en-US" dirty="0" smtClean="0"/>
              <a:t>sheet could slow or stop the sinking of North Atlantic water.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 eaLnBrk="0" hangingPunct="0">
              <a:spcBef>
                <a:spcPct val="0"/>
              </a:spcBef>
              <a:buClrTx/>
            </a:pPr>
            <a:endParaRPr lang="en-US" dirty="0" smtClean="0"/>
          </a:p>
          <a:p>
            <a:pPr marL="0" indent="0" eaLnBrk="0" hangingPunct="0">
              <a:spcBef>
                <a:spcPct val="0"/>
              </a:spcBef>
              <a:buClrTx/>
            </a:pPr>
            <a:endParaRPr lang="en-US" dirty="0"/>
          </a:p>
          <a:p>
            <a:pPr marL="0" indent="0" eaLnBrk="0" hangingPunct="0">
              <a:spcBef>
                <a:spcPct val="0"/>
              </a:spcBef>
              <a:buClrTx/>
            </a:pPr>
            <a:endParaRPr lang="en-US" sz="2700" i="1" dirty="0" smtClean="0"/>
          </a:p>
          <a:p>
            <a:pPr marL="0" indent="0" eaLnBrk="0" hangingPunct="0">
              <a:spcBef>
                <a:spcPct val="0"/>
              </a:spcBef>
              <a:buClrTx/>
            </a:pPr>
            <a:r>
              <a:rPr lang="en-US" sz="2700" i="1" dirty="0" smtClean="0"/>
              <a:t>This was the basis of the movie </a:t>
            </a:r>
            <a:r>
              <a:rPr lang="en-US" sz="2700" i="1" dirty="0"/>
              <a:t>“The Day After Tomorrow,” </a:t>
            </a:r>
            <a:r>
              <a:rPr lang="en-US" sz="2700" i="1" dirty="0" smtClean="0"/>
              <a:t>which exaggerated the effect for dramatic impact.</a:t>
            </a:r>
            <a:endParaRPr lang="en-US" dirty="0"/>
          </a:p>
        </p:txBody>
      </p:sp>
      <p:pic>
        <p:nvPicPr>
          <p:cNvPr id="571396" name="Picture 4"/>
          <p:cNvPicPr>
            <a:picLocks noChangeAspect="1" noChangeArrowheads="1"/>
          </p:cNvPicPr>
          <p:nvPr/>
        </p:nvPicPr>
        <p:blipFill>
          <a:blip r:embed="rId2" cstate="print"/>
          <a:srcRect l="6868" t="11565" r="58280" b="48929"/>
          <a:stretch>
            <a:fillRect/>
          </a:stretch>
        </p:blipFill>
        <p:spPr bwMode="auto">
          <a:xfrm>
            <a:off x="2421524" y="2098187"/>
            <a:ext cx="3517549" cy="2958908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399"/>
            <a:ext cx="3844212" cy="5363547"/>
          </a:xfrm>
        </p:spPr>
        <p:txBody>
          <a:bodyPr/>
          <a:lstStyle/>
          <a:p>
            <a:r>
              <a:rPr lang="en-US" dirty="0" smtClean="0"/>
              <a:t>How likely is melting of the Greenland Ice Sheet?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66123" t="17389" r="3276" b="26899"/>
          <a:stretch>
            <a:fillRect/>
          </a:stretch>
        </p:blipFill>
        <p:spPr bwMode="auto">
          <a:xfrm>
            <a:off x="4711960" y="363723"/>
            <a:ext cx="3598895" cy="611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09"/>
            <a:ext cx="8229600" cy="16818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NOAA website:</a:t>
            </a:r>
            <a:br>
              <a:rPr lang="en-US" dirty="0" smtClean="0"/>
            </a:br>
            <a:r>
              <a:rPr lang="en-US" dirty="0" smtClean="0"/>
              <a:t>warmer than normal sea temperatures (Dec,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17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9439" t="35226" r="37106" b="33188"/>
          <a:stretch>
            <a:fillRect/>
          </a:stretch>
        </p:blipFill>
        <p:spPr bwMode="auto">
          <a:xfrm>
            <a:off x="1408921" y="2102898"/>
            <a:ext cx="6392643" cy="38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4779"/>
            <a:ext cx="8229600" cy="1300112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How do we know about Earth’s atmosphere and climate?  </a:t>
            </a:r>
            <a:endParaRPr lang="en-US" sz="4400" dirty="0"/>
          </a:p>
        </p:txBody>
      </p:sp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447591" y="2370160"/>
            <a:ext cx="3449379" cy="3160105"/>
          </a:xfrm>
        </p:spPr>
        <p:txBody>
          <a:bodyPr>
            <a:normAutofit fontScale="70000" lnSpcReduction="20000"/>
          </a:bodyPr>
          <a:lstStyle/>
          <a:p>
            <a:pPr eaLnBrk="0" hangingPunct="0">
              <a:spcBef>
                <a:spcPct val="100000"/>
              </a:spcBef>
              <a:buClrTx/>
              <a:buNone/>
            </a:pPr>
            <a:r>
              <a:rPr lang="en-US" dirty="0" smtClean="0"/>
              <a:t>DIRECT SAMPLING:</a:t>
            </a:r>
          </a:p>
          <a:p>
            <a:pPr eaLnBrk="0" hangingPunct="0">
              <a:spcBef>
                <a:spcPct val="100000"/>
              </a:spcBef>
              <a:buClrTx/>
            </a:pPr>
            <a:r>
              <a:rPr lang="en-US" dirty="0" smtClean="0"/>
              <a:t>carbon </a:t>
            </a:r>
            <a:r>
              <a:rPr lang="en-US" dirty="0"/>
              <a:t>dioxide levels in the atmosphere </a:t>
            </a:r>
            <a:r>
              <a:rPr lang="en-US" dirty="0" smtClean="0"/>
              <a:t>since 1958</a:t>
            </a:r>
            <a:endParaRPr lang="en-US" dirty="0"/>
          </a:p>
          <a:p>
            <a:pPr eaLnBrk="0" hangingPunct="0">
              <a:spcBef>
                <a:spcPct val="100000"/>
              </a:spcBef>
              <a:buClrTx/>
            </a:pPr>
            <a:r>
              <a:rPr lang="en-US" dirty="0" smtClean="0"/>
              <a:t>a </a:t>
            </a:r>
            <a:r>
              <a:rPr lang="en-US" dirty="0"/>
              <a:t>steady upward climb from 315 to 373 </a:t>
            </a:r>
            <a:r>
              <a:rPr lang="en-US" dirty="0" err="1"/>
              <a:t>ppm</a:t>
            </a:r>
            <a:r>
              <a:rPr lang="en-US" dirty="0"/>
              <a:t>.</a:t>
            </a:r>
          </a:p>
          <a:p>
            <a:pPr eaLnBrk="0" hangingPunct="0">
              <a:spcBef>
                <a:spcPct val="100000"/>
              </a:spcBef>
              <a:buClrTx/>
            </a:pPr>
            <a:r>
              <a:rPr lang="en-US" sz="2600" dirty="0" smtClean="0"/>
              <a:t>zigzags </a:t>
            </a:r>
            <a:r>
              <a:rPr lang="en-US" sz="2600" dirty="0"/>
              <a:t>are </a:t>
            </a:r>
            <a:r>
              <a:rPr lang="en-US" sz="2600" dirty="0" smtClean="0"/>
              <a:t>winter-summer fluctuations</a:t>
            </a:r>
            <a:endParaRPr lang="en-US" dirty="0"/>
          </a:p>
        </p:txBody>
      </p:sp>
      <p:pic>
        <p:nvPicPr>
          <p:cNvPr id="505861" name="Picture 5"/>
          <p:cNvPicPr>
            <a:picLocks noChangeAspect="1" noChangeArrowheads="1"/>
          </p:cNvPicPr>
          <p:nvPr/>
        </p:nvPicPr>
        <p:blipFill>
          <a:blip r:embed="rId2" cstate="print"/>
          <a:srcRect l="18338" r="19182" b="4042"/>
          <a:stretch>
            <a:fillRect/>
          </a:stretch>
        </p:blipFill>
        <p:spPr bwMode="auto">
          <a:xfrm>
            <a:off x="4565132" y="1673833"/>
            <a:ext cx="4214975" cy="485387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3441"/>
            <a:ext cx="8229600" cy="892151"/>
          </a:xfrm>
        </p:spPr>
        <p:txBody>
          <a:bodyPr/>
          <a:lstStyle/>
          <a:p>
            <a:r>
              <a:rPr lang="en-US" dirty="0" smtClean="0"/>
              <a:t>Ice </a:t>
            </a:r>
            <a:r>
              <a:rPr lang="en-US" dirty="0"/>
              <a:t>cores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2088" y="2947866"/>
            <a:ext cx="4519612" cy="1298817"/>
          </a:xfrm>
        </p:spPr>
        <p:txBody>
          <a:bodyPr>
            <a:normAutofit fontScale="92500" lnSpcReduction="10000"/>
          </a:bodyPr>
          <a:lstStyle/>
          <a:p>
            <a:pPr eaLnBrk="0" hangingPunct="0">
              <a:spcBef>
                <a:spcPct val="100000"/>
              </a:spcBef>
              <a:buClrTx/>
            </a:pPr>
            <a:r>
              <a:rPr lang="en-US" dirty="0"/>
              <a:t>Ice caps and </a:t>
            </a:r>
            <a:r>
              <a:rPr lang="en-US" dirty="0" smtClean="0"/>
              <a:t>glaciers</a:t>
            </a:r>
            <a:endParaRPr lang="en-US" dirty="0"/>
          </a:p>
          <a:p>
            <a:pPr eaLnBrk="0" hangingPunct="0">
              <a:spcBef>
                <a:spcPct val="100000"/>
              </a:spcBef>
              <a:buClrTx/>
            </a:pPr>
            <a:r>
              <a:rPr lang="en-US" dirty="0" smtClean="0"/>
              <a:t>bubbles </a:t>
            </a:r>
            <a:r>
              <a:rPr lang="en-US" dirty="0"/>
              <a:t>of </a:t>
            </a:r>
            <a:r>
              <a:rPr lang="en-US" dirty="0" smtClean="0"/>
              <a:t>trapped gas </a:t>
            </a:r>
            <a:endParaRPr lang="en-US" dirty="0"/>
          </a:p>
        </p:txBody>
      </p:sp>
      <p:pic>
        <p:nvPicPr>
          <p:cNvPr id="503812" name="Picture 4"/>
          <p:cNvPicPr>
            <a:picLocks noChangeAspect="1" noChangeArrowheads="1"/>
          </p:cNvPicPr>
          <p:nvPr/>
        </p:nvPicPr>
        <p:blipFill>
          <a:blip r:embed="rId2" cstate="print"/>
          <a:srcRect l="22836" r="23056" b="3458"/>
          <a:stretch>
            <a:fillRect/>
          </a:stretch>
        </p:blipFill>
        <p:spPr bwMode="auto">
          <a:xfrm>
            <a:off x="4713288" y="1334278"/>
            <a:ext cx="3828029" cy="5120497"/>
          </a:xfrm>
          <a:prstGeom prst="rect">
            <a:avLst/>
          </a:prstGeom>
          <a:noFill/>
        </p:spPr>
      </p:pic>
      <p:sp>
        <p:nvSpPr>
          <p:cNvPr id="503813" name="Text Box 5"/>
          <p:cNvSpPr txBox="1">
            <a:spLocks noChangeArrowheads="1"/>
          </p:cNvSpPr>
          <p:nvPr/>
        </p:nvSpPr>
        <p:spPr bwMode="auto">
          <a:xfrm>
            <a:off x="7119938" y="6350000"/>
            <a:ext cx="1876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>
                <a:solidFill>
                  <a:srgbClr val="336633"/>
                </a:solidFill>
                <a:latin typeface="Arial" charset="0"/>
              </a:rPr>
              <a:t>Figure 12.5</a:t>
            </a:r>
            <a:endParaRPr lang="en-US" sz="2400" i="1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8" y="432902"/>
            <a:ext cx="8685212" cy="116263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Earth’s temperature has changed continuously</a:t>
            </a:r>
            <a:endParaRPr lang="en-US" sz="3600" dirty="0"/>
          </a:p>
        </p:txBody>
      </p:sp>
      <p:pic>
        <p:nvPicPr>
          <p:cNvPr id="4" name="Picture 4" descr="fig16-9"/>
          <p:cNvPicPr>
            <a:picLocks noChangeAspect="1" noChangeArrowheads="1"/>
          </p:cNvPicPr>
          <p:nvPr/>
        </p:nvPicPr>
        <p:blipFill>
          <a:blip r:embed="rId2" cstate="print"/>
          <a:srcRect b="66774"/>
          <a:stretch>
            <a:fillRect/>
          </a:stretch>
        </p:blipFill>
        <p:spPr bwMode="auto">
          <a:xfrm>
            <a:off x="456248" y="1652153"/>
            <a:ext cx="8078689" cy="4524712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51368"/>
          </a:xfrm>
        </p:spPr>
        <p:txBody>
          <a:bodyPr/>
          <a:lstStyle/>
          <a:p>
            <a:r>
              <a:rPr lang="en-US" dirty="0" smtClean="0"/>
              <a:t>Pollen </a:t>
            </a:r>
            <a:r>
              <a:rPr lang="en-US" dirty="0"/>
              <a:t>analysis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idx="1"/>
          </p:nvPr>
        </p:nvSpPr>
        <p:spPr>
          <a:xfrm>
            <a:off x="304055" y="2481496"/>
            <a:ext cx="3806825" cy="3539430"/>
          </a:xfrm>
        </p:spPr>
        <p:txBody>
          <a:bodyPr>
            <a:norm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dirty="0" smtClean="0"/>
              <a:t>sediments </a:t>
            </a:r>
            <a:r>
              <a:rPr lang="en-US" dirty="0"/>
              <a:t>of ancient lake </a:t>
            </a:r>
            <a:r>
              <a:rPr lang="en-US" dirty="0" smtClean="0"/>
              <a:t>and sea beds.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dirty="0"/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dirty="0" smtClean="0"/>
              <a:t>pollen </a:t>
            </a:r>
            <a:r>
              <a:rPr lang="en-US" dirty="0"/>
              <a:t>grains in each </a:t>
            </a:r>
            <a:r>
              <a:rPr lang="en-US" dirty="0" smtClean="0"/>
              <a:t>layer tell </a:t>
            </a:r>
            <a:r>
              <a:rPr lang="en-US" dirty="0"/>
              <a:t>what types of plants were growing </a:t>
            </a:r>
            <a:r>
              <a:rPr lang="en-US" dirty="0" smtClean="0"/>
              <a:t>at </a:t>
            </a:r>
            <a:r>
              <a:rPr lang="en-US" dirty="0"/>
              <a:t>the time.</a:t>
            </a:r>
          </a:p>
        </p:txBody>
      </p:sp>
      <p:pic>
        <p:nvPicPr>
          <p:cNvPr id="504836" name="Picture 4"/>
          <p:cNvPicPr>
            <a:picLocks noChangeAspect="1" noChangeArrowheads="1"/>
          </p:cNvPicPr>
          <p:nvPr/>
        </p:nvPicPr>
        <p:blipFill>
          <a:blip r:embed="rId2" cstate="print"/>
          <a:srcRect l="11621" r="11403" b="5750"/>
          <a:stretch>
            <a:fillRect/>
          </a:stretch>
        </p:blipFill>
        <p:spPr bwMode="auto">
          <a:xfrm>
            <a:off x="4301315" y="2068319"/>
            <a:ext cx="4481512" cy="4114800"/>
          </a:xfrm>
          <a:prstGeom prst="rect">
            <a:avLst/>
          </a:prstGeom>
          <a:noFill/>
        </p:spPr>
      </p:pic>
      <p:sp>
        <p:nvSpPr>
          <p:cNvPr id="504837" name="Text Box 5"/>
          <p:cNvSpPr txBox="1">
            <a:spLocks noChangeArrowheads="1"/>
          </p:cNvSpPr>
          <p:nvPr/>
        </p:nvSpPr>
        <p:spPr bwMode="auto">
          <a:xfrm>
            <a:off x="5138738" y="6350000"/>
            <a:ext cx="38576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>
                <a:solidFill>
                  <a:srgbClr val="336633"/>
                </a:solidFill>
                <a:latin typeface="Arial" charset="0"/>
              </a:rPr>
              <a:t>From </a:t>
            </a:r>
            <a:r>
              <a:rPr lang="en-US" sz="1200" b="1" i="1">
                <a:solidFill>
                  <a:srgbClr val="336633"/>
                </a:solidFill>
                <a:latin typeface="Arial" charset="0"/>
              </a:rPr>
              <a:t>The Science behind the Stories</a:t>
            </a:r>
            <a:endParaRPr lang="en-US" sz="2400" i="1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4564" y="216159"/>
            <a:ext cx="8229600" cy="490011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Climate Modeling</a:t>
            </a:r>
            <a:endParaRPr lang="en-US" sz="2400" dirty="0"/>
          </a:p>
        </p:txBody>
      </p:sp>
      <p:sp>
        <p:nvSpPr>
          <p:cNvPr id="509955" name="Text Box 3"/>
          <p:cNvSpPr txBox="1">
            <a:spLocks noChangeArrowheads="1"/>
          </p:cNvSpPr>
          <p:nvPr/>
        </p:nvSpPr>
        <p:spPr bwMode="auto">
          <a:xfrm>
            <a:off x="7119938" y="6350000"/>
            <a:ext cx="1876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>
                <a:solidFill>
                  <a:srgbClr val="336633"/>
                </a:solidFill>
                <a:latin typeface="Arial" charset="0"/>
              </a:rPr>
              <a:t>Figure 12.8</a:t>
            </a:r>
            <a:endParaRPr lang="en-US" sz="2400" i="1">
              <a:latin typeface="Times" charset="0"/>
            </a:endParaRPr>
          </a:p>
        </p:txBody>
      </p:sp>
      <p:pic>
        <p:nvPicPr>
          <p:cNvPr id="509956" name="Picture 4"/>
          <p:cNvPicPr>
            <a:picLocks noChangeAspect="1" noChangeArrowheads="1"/>
          </p:cNvPicPr>
          <p:nvPr/>
        </p:nvPicPr>
        <p:blipFill>
          <a:blip r:embed="rId2" cstate="print"/>
          <a:srcRect t="26982" r="51003" b="30788"/>
          <a:stretch>
            <a:fillRect/>
          </a:stretch>
        </p:blipFill>
        <p:spPr bwMode="auto">
          <a:xfrm>
            <a:off x="607656" y="1047589"/>
            <a:ext cx="3894138" cy="2517775"/>
          </a:xfrm>
          <a:prstGeom prst="rect">
            <a:avLst/>
          </a:prstGeom>
          <a:noFill/>
        </p:spPr>
      </p:pic>
      <p:pic>
        <p:nvPicPr>
          <p:cNvPr id="509957" name="Picture 5"/>
          <p:cNvPicPr>
            <a:picLocks noChangeAspect="1" noChangeArrowheads="1"/>
          </p:cNvPicPr>
          <p:nvPr/>
        </p:nvPicPr>
        <p:blipFill>
          <a:blip r:embed="rId2" cstate="print"/>
          <a:srcRect l="51392" b="6041"/>
          <a:stretch>
            <a:fillRect/>
          </a:stretch>
        </p:blipFill>
        <p:spPr bwMode="auto">
          <a:xfrm>
            <a:off x="4980312" y="853136"/>
            <a:ext cx="3863975" cy="5600700"/>
          </a:xfrm>
          <a:prstGeom prst="rect">
            <a:avLst/>
          </a:prstGeom>
          <a:noFill/>
        </p:spPr>
      </p:pic>
      <p:sp>
        <p:nvSpPr>
          <p:cNvPr id="509958" name="Text Box 6"/>
          <p:cNvSpPr txBox="1">
            <a:spLocks noChangeArrowheads="1"/>
          </p:cNvSpPr>
          <p:nvPr/>
        </p:nvSpPr>
        <p:spPr bwMode="auto">
          <a:xfrm>
            <a:off x="249238" y="4124325"/>
            <a:ext cx="4146550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i="1"/>
              <a:t>Natural</a:t>
            </a:r>
            <a:r>
              <a:rPr lang="en-US" i="1"/>
              <a:t> or </a:t>
            </a:r>
            <a:r>
              <a:rPr lang="en-US" b="1" i="1"/>
              <a:t>anthropogenic </a:t>
            </a:r>
            <a:r>
              <a:rPr lang="en-US" i="1"/>
              <a:t>factors ONLY = poor fit.</a:t>
            </a:r>
          </a:p>
          <a:p>
            <a:endParaRPr lang="en-US" i="1"/>
          </a:p>
          <a:p>
            <a:r>
              <a:rPr lang="en-US" b="1" i="1"/>
              <a:t>BOTH</a:t>
            </a:r>
            <a:r>
              <a:rPr lang="en-US" i="1"/>
              <a:t> types of factors = excellent fit.</a:t>
            </a:r>
            <a:endParaRPr lang="en-US"/>
          </a:p>
        </p:txBody>
      </p:sp>
      <p:sp>
        <p:nvSpPr>
          <p:cNvPr id="509959" name="Line 7"/>
          <p:cNvSpPr>
            <a:spLocks noChangeShapeType="1"/>
          </p:cNvSpPr>
          <p:nvPr/>
        </p:nvSpPr>
        <p:spPr bwMode="auto">
          <a:xfrm flipV="1">
            <a:off x="1477963" y="2846388"/>
            <a:ext cx="1609725" cy="1303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9960" name="Line 8"/>
          <p:cNvSpPr>
            <a:spLocks noChangeShapeType="1"/>
          </p:cNvSpPr>
          <p:nvPr/>
        </p:nvSpPr>
        <p:spPr bwMode="auto">
          <a:xfrm flipV="1">
            <a:off x="3394075" y="2693988"/>
            <a:ext cx="2506663" cy="1531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9961" name="Line 9"/>
          <p:cNvSpPr>
            <a:spLocks noChangeShapeType="1"/>
          </p:cNvSpPr>
          <p:nvPr/>
        </p:nvSpPr>
        <p:spPr bwMode="auto">
          <a:xfrm flipV="1">
            <a:off x="3471863" y="5148263"/>
            <a:ext cx="2409825" cy="298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99" y="758491"/>
            <a:ext cx="8685212" cy="1041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Ice Coverage During an Average Winter on the Great Lakes</a:t>
            </a:r>
            <a:endParaRPr lang="en-US" dirty="0"/>
          </a:p>
        </p:txBody>
      </p:sp>
      <p:pic>
        <p:nvPicPr>
          <p:cNvPr id="4" name="syn7302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309688" y="1889125"/>
            <a:ext cx="6096000" cy="42370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ice_charts\1973\images\c73feb27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0302" y="801721"/>
            <a:ext cx="7584203" cy="58605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8" y="180975"/>
            <a:ext cx="8685212" cy="5561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Ice Coverage of the Great Lakes last week in February:  1973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8" y="180975"/>
            <a:ext cx="8685212" cy="4996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1974</a:t>
            </a:r>
            <a:endParaRPr lang="en-US" dirty="0"/>
          </a:p>
        </p:txBody>
      </p:sp>
      <p:pic>
        <p:nvPicPr>
          <p:cNvPr id="12290" name="Picture 2" descr="D:\ice_charts\1974\images\c74feb21_jpg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105" y="804764"/>
            <a:ext cx="7543800" cy="582930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56" y="298579"/>
            <a:ext cx="8229600" cy="4478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1976</a:t>
            </a:r>
            <a:endParaRPr lang="en-US" dirty="0"/>
          </a:p>
        </p:txBody>
      </p:sp>
      <p:pic>
        <p:nvPicPr>
          <p:cNvPr id="93186" name="Picture 2" descr="D:\ice_charts\1976\images\c76feb24_jpg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03" y="749433"/>
            <a:ext cx="7543800" cy="582930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25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62" y="205273"/>
            <a:ext cx="82296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1978</a:t>
            </a:r>
            <a:endParaRPr lang="en-US" dirty="0"/>
          </a:p>
        </p:txBody>
      </p:sp>
      <p:pic>
        <p:nvPicPr>
          <p:cNvPr id="91138" name="Picture 2" descr="D:\ice_charts\1978\images\c78feb22_jpg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0617" y="662475"/>
            <a:ext cx="7674549" cy="5930334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26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195942"/>
            <a:ext cx="8229600" cy="5878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1980</a:t>
            </a:r>
            <a:endParaRPr lang="en-US" dirty="0"/>
          </a:p>
        </p:txBody>
      </p:sp>
      <p:pic>
        <p:nvPicPr>
          <p:cNvPr id="89090" name="Picture 2" descr="D:\ice_charts\1980\images\c80feb27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280" y="781853"/>
            <a:ext cx="7543800" cy="58293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27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53" y="373224"/>
            <a:ext cx="8229600" cy="4105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1982</a:t>
            </a:r>
            <a:endParaRPr lang="en-US" dirty="0"/>
          </a:p>
        </p:txBody>
      </p:sp>
      <p:pic>
        <p:nvPicPr>
          <p:cNvPr id="124930" name="Picture 2" descr="D:\ice_charts\1982\images\c82feb23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0475" y="841507"/>
            <a:ext cx="7543800" cy="58293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28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23" y="289249"/>
            <a:ext cx="8229600" cy="4665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1984</a:t>
            </a:r>
            <a:endParaRPr lang="en-US" dirty="0"/>
          </a:p>
        </p:txBody>
      </p:sp>
      <p:pic>
        <p:nvPicPr>
          <p:cNvPr id="122882" name="Picture 2" descr="D:\ice_charts\1984\images\c84feb29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600" y="807548"/>
            <a:ext cx="7543800" cy="58293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29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35" y="591522"/>
            <a:ext cx="8685212" cy="4996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last 25,000 years:</a:t>
            </a:r>
            <a:endParaRPr lang="en-US" dirty="0"/>
          </a:p>
        </p:txBody>
      </p:sp>
      <p:pic>
        <p:nvPicPr>
          <p:cNvPr id="4" name="Picture 4" descr="fig16-9"/>
          <p:cNvPicPr>
            <a:picLocks noChangeAspect="1" noChangeArrowheads="1"/>
          </p:cNvPicPr>
          <p:nvPr/>
        </p:nvPicPr>
        <p:blipFill>
          <a:blip r:embed="rId2" cstate="print"/>
          <a:srcRect t="32952" b="49850"/>
          <a:stretch>
            <a:fillRect/>
          </a:stretch>
        </p:blipFill>
        <p:spPr bwMode="auto">
          <a:xfrm>
            <a:off x="372273" y="1704975"/>
            <a:ext cx="8078689" cy="3886199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06" y="438539"/>
            <a:ext cx="8229600" cy="3452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1986</a:t>
            </a:r>
            <a:endParaRPr lang="en-US" dirty="0"/>
          </a:p>
        </p:txBody>
      </p:sp>
      <p:pic>
        <p:nvPicPr>
          <p:cNvPr id="120834" name="Picture 2" descr="D:\ice_charts\1986\images\c86feb22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920" y="832757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30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151" y="326572"/>
            <a:ext cx="8229600" cy="391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1988</a:t>
            </a:r>
            <a:endParaRPr lang="en-US" dirty="0"/>
          </a:p>
        </p:txBody>
      </p:sp>
      <p:pic>
        <p:nvPicPr>
          <p:cNvPr id="118786" name="Picture 2" descr="D:\ice_charts\1988\images\c88feb28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3897" y="786104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31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8" y="363893"/>
            <a:ext cx="8229600" cy="3638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116738" name="Picture 2" descr="D:\ice_charts\1990\images\u90feb26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187" y="816574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32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21" y="317241"/>
            <a:ext cx="8229600" cy="5038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1992</a:t>
            </a:r>
            <a:endParaRPr lang="en-US" dirty="0"/>
          </a:p>
        </p:txBody>
      </p:sp>
      <p:pic>
        <p:nvPicPr>
          <p:cNvPr id="114690" name="Picture 2" descr="D:\ice_charts\1992\images\48_u92feb26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9805" y="771910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33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06" y="261257"/>
            <a:ext cx="8229600" cy="3825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1994</a:t>
            </a:r>
            <a:endParaRPr lang="en-US" dirty="0"/>
          </a:p>
        </p:txBody>
      </p:sp>
      <p:pic>
        <p:nvPicPr>
          <p:cNvPr id="112642" name="Picture 2" descr="D:\ice_charts\1994\images\41_u94feb25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9845" y="709960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34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04" y="261257"/>
            <a:ext cx="8229600" cy="391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1996</a:t>
            </a:r>
            <a:endParaRPr lang="en-US" dirty="0"/>
          </a:p>
        </p:txBody>
      </p:sp>
      <p:pic>
        <p:nvPicPr>
          <p:cNvPr id="110594" name="Picture 2" descr="D:\ice_charts\1996\images\37_u96feb26_jpg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5532" y="661787"/>
            <a:ext cx="7543800" cy="582930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35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67" y="251926"/>
            <a:ext cx="8229600" cy="3359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1998</a:t>
            </a:r>
            <a:endParaRPr lang="en-US" dirty="0"/>
          </a:p>
        </p:txBody>
      </p:sp>
      <p:pic>
        <p:nvPicPr>
          <p:cNvPr id="87042" name="Picture 2" descr="D:\ice_charts\1998\images\gl98feb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449" y="646634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36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253481"/>
            <a:ext cx="8229600" cy="5582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2000</a:t>
            </a:r>
            <a:endParaRPr lang="en-US" dirty="0"/>
          </a:p>
        </p:txBody>
      </p:sp>
      <p:pic>
        <p:nvPicPr>
          <p:cNvPr id="1026" name="Picture 2" descr="D:\ice_charts\2000\images\24_gl00feb25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175" y="711460"/>
            <a:ext cx="7543800" cy="58293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 descr="D:\ice_charts\2002\images\gl02feb25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5729" y="1057794"/>
            <a:ext cx="7200900" cy="548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8" y="180976"/>
            <a:ext cx="8685212" cy="615730"/>
          </a:xfrm>
        </p:spPr>
        <p:txBody>
          <a:bodyPr>
            <a:noAutofit/>
          </a:bodyPr>
          <a:lstStyle/>
          <a:p>
            <a:r>
              <a:rPr lang="en-US" sz="3200" dirty="0" smtClean="0"/>
              <a:t>2002:  essentially no ice in February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38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4" y="531845"/>
            <a:ext cx="8229600" cy="80243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Lake Erie: Decreasing Ice coverage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004" y="1538547"/>
            <a:ext cx="7691950" cy="421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39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78159"/>
          </a:xfrm>
        </p:spPr>
        <p:txBody>
          <a:bodyPr/>
          <a:lstStyle/>
          <a:p>
            <a:r>
              <a:rPr lang="en-US" dirty="0" smtClean="0"/>
              <a:t>The last One Thousand Years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492" t="47708" r="23898" b="7166"/>
          <a:stretch>
            <a:fillRect/>
          </a:stretch>
        </p:blipFill>
        <p:spPr bwMode="auto">
          <a:xfrm>
            <a:off x="811764" y="1666875"/>
            <a:ext cx="7231224" cy="466725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Snowfall in Erie over the past Century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40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7525" y="1784979"/>
            <a:ext cx="6567235" cy="380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Snowfall during 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41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153" y="1081638"/>
            <a:ext cx="4370041" cy="25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7848" y="2117336"/>
            <a:ext cx="4295645" cy="24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024" y="3899483"/>
            <a:ext cx="4594225" cy="265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504" y="3932239"/>
            <a:ext cx="4587875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Snowfall winter/spring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42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987" y="1702222"/>
            <a:ext cx="4594225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993" y="1082352"/>
            <a:ext cx="4312297" cy="259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10"/>
            <a:ext cx="8229600" cy="1319736"/>
          </a:xfrm>
        </p:spPr>
        <p:txBody>
          <a:bodyPr>
            <a:normAutofit/>
          </a:bodyPr>
          <a:lstStyle/>
          <a:p>
            <a:r>
              <a:rPr lang="en-US" dirty="0" smtClean="0"/>
              <a:t>Temperature Patterns in Erie, PA</a:t>
            </a:r>
            <a:br>
              <a:rPr lang="en-US" dirty="0" smtClean="0"/>
            </a:br>
            <a:r>
              <a:rPr lang="en-US" sz="2000" dirty="0" smtClean="0"/>
              <a:t>Normally, the average high temperature does not reach 70 F until the end of May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43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015" y="1998017"/>
            <a:ext cx="7165567" cy="384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09"/>
            <a:ext cx="8229600" cy="1296639"/>
          </a:xfrm>
        </p:spPr>
        <p:txBody>
          <a:bodyPr>
            <a:normAutofit/>
          </a:bodyPr>
          <a:lstStyle/>
          <a:p>
            <a:r>
              <a:rPr lang="en-US" dirty="0" smtClean="0"/>
              <a:t>Annual Average Temperatures in Erie</a:t>
            </a:r>
            <a:br>
              <a:rPr lang="en-US" dirty="0" smtClean="0"/>
            </a:br>
            <a:r>
              <a:rPr lang="en-US" dirty="0" smtClean="0"/>
              <a:t>(last 85 years from official NWS data)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44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263" y="2002874"/>
            <a:ext cx="7483475" cy="397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Temperatures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45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299" y="1444690"/>
            <a:ext cx="7044663" cy="441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10"/>
            <a:ext cx="8229600" cy="559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Fall Temperatures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46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7360" y="3574467"/>
            <a:ext cx="4586094" cy="285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092" y="1008549"/>
            <a:ext cx="4660738" cy="290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February in 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47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546" y="1149744"/>
            <a:ext cx="5243027" cy="296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6992" y="3331028"/>
            <a:ext cx="5098402" cy="288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61" y="429208"/>
            <a:ext cx="8229600" cy="615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Summer in 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48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6808" y="2922719"/>
            <a:ext cx="4578772" cy="317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382" y="1036152"/>
            <a:ext cx="4606762" cy="319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Temperature Trends across Pennsylvania</a:t>
            </a:r>
            <a:br>
              <a:rPr lang="en-US" dirty="0" smtClean="0"/>
            </a:br>
            <a:r>
              <a:rPr lang="en-US" sz="2000" dirty="0" smtClean="0"/>
              <a:t>source: PA State Climatology Office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49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372" t="21595" r="36207" b="13621"/>
          <a:stretch>
            <a:fillRect/>
          </a:stretch>
        </p:blipFill>
        <p:spPr bwMode="auto">
          <a:xfrm>
            <a:off x="1575304" y="1683945"/>
            <a:ext cx="5839485" cy="478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58" y="376919"/>
            <a:ext cx="8685212" cy="899432"/>
          </a:xfrm>
        </p:spPr>
        <p:txBody>
          <a:bodyPr>
            <a:normAutofit/>
          </a:bodyPr>
          <a:lstStyle/>
          <a:p>
            <a:r>
              <a:rPr lang="en-US" dirty="0" smtClean="0"/>
              <a:t>The last 150 years: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23492" r="23898" b="61208"/>
          <a:stretch>
            <a:fillRect/>
          </a:stretch>
        </p:blipFill>
        <p:spPr bwMode="auto">
          <a:xfrm>
            <a:off x="555709" y="1494257"/>
            <a:ext cx="7914544" cy="4649367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NOAA website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50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959" t="21433" r="3147" b="5633"/>
          <a:stretch>
            <a:fillRect/>
          </a:stretch>
        </p:blipFill>
        <p:spPr bwMode="auto">
          <a:xfrm>
            <a:off x="410455" y="1207252"/>
            <a:ext cx="8356590" cy="46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NOAA website: signs of climate change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51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 l="2916" t="17389" r="34291" b="26899"/>
          <a:stretch>
            <a:fillRect/>
          </a:stretch>
        </p:blipFill>
        <p:spPr bwMode="auto">
          <a:xfrm>
            <a:off x="1354786" y="1192654"/>
            <a:ext cx="6324308" cy="523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578814"/>
            <a:ext cx="8229600" cy="6974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NOAA website: colder in Europe, </a:t>
            </a:r>
            <a:br>
              <a:rPr lang="en-US" dirty="0" smtClean="0"/>
            </a:br>
            <a:r>
              <a:rPr lang="en-US" dirty="0" smtClean="0"/>
              <a:t>warmer in the Arctic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52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5863" t="13296" r="5779" b="3024"/>
          <a:stretch>
            <a:fillRect/>
          </a:stretch>
        </p:blipFill>
        <p:spPr bwMode="auto">
          <a:xfrm>
            <a:off x="1390260" y="1661198"/>
            <a:ext cx="6399231" cy="44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09"/>
            <a:ext cx="8229600" cy="5327463"/>
          </a:xfrm>
        </p:spPr>
        <p:txBody>
          <a:bodyPr>
            <a:normAutofit/>
          </a:bodyPr>
          <a:lstStyle/>
          <a:p>
            <a:r>
              <a:rPr lang="en-US" dirty="0" smtClean="0"/>
              <a:t>So, what do you think is going on?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 we have anything to worry about?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so, what can or should be done?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53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96" y="364210"/>
            <a:ext cx="8229600" cy="5392778"/>
          </a:xfrm>
        </p:spPr>
        <p:txBody>
          <a:bodyPr/>
          <a:lstStyle/>
          <a:p>
            <a:r>
              <a:rPr lang="en-US" dirty="0" smtClean="0"/>
              <a:t>Thanks for Listening!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54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the US NOAA website: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6</a:t>
            </a:fld>
            <a:endParaRPr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620" y="1910281"/>
            <a:ext cx="313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Glaciers are melting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Oceans are warming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Sea level is rising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9776" t="21903" r="13867" b="14825"/>
          <a:stretch>
            <a:fillRect/>
          </a:stretch>
        </p:blipFill>
        <p:spPr bwMode="auto">
          <a:xfrm>
            <a:off x="3657601" y="1140735"/>
            <a:ext cx="5042779" cy="515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239416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What factors affect the </a:t>
            </a:r>
            <a:r>
              <a:rPr lang="en-US" sz="4400" dirty="0"/>
              <a:t>Earth’s heat </a:t>
            </a:r>
            <a:r>
              <a:rPr lang="en-US" sz="4400" dirty="0" smtClean="0"/>
              <a:t>balance?</a:t>
            </a:r>
            <a:endParaRPr lang="en-US" sz="4400" dirty="0"/>
          </a:p>
        </p:txBody>
      </p:sp>
      <p:sp>
        <p:nvSpPr>
          <p:cNvPr id="329731" name="Rectangle 3"/>
          <p:cNvSpPr>
            <a:spLocks noGrp="1" noChangeArrowheads="1"/>
          </p:cNvSpPr>
          <p:nvPr>
            <p:ph idx="1"/>
          </p:nvPr>
        </p:nvSpPr>
        <p:spPr>
          <a:xfrm>
            <a:off x="313387" y="2024025"/>
            <a:ext cx="8280108" cy="422885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Amount of Energy Reaching the Earth from the Sun</a:t>
            </a:r>
          </a:p>
          <a:p>
            <a:endParaRPr lang="en-US" sz="2800" dirty="0" smtClean="0"/>
          </a:p>
          <a:p>
            <a:r>
              <a:rPr lang="en-US" sz="2800" dirty="0" smtClean="0"/>
              <a:t>Fate </a:t>
            </a:r>
            <a:r>
              <a:rPr lang="en-US" sz="2800" dirty="0"/>
              <a:t>of </a:t>
            </a:r>
            <a:r>
              <a:rPr lang="en-US" sz="2800" dirty="0" smtClean="0"/>
              <a:t>that energy upon </a:t>
            </a:r>
            <a:r>
              <a:rPr lang="en-US" sz="2800" dirty="0"/>
              <a:t>encountering the planet:</a:t>
            </a:r>
          </a:p>
          <a:p>
            <a:pPr lvl="1"/>
            <a:r>
              <a:rPr lang="en-US" sz="2800" dirty="0"/>
              <a:t>Transmission, </a:t>
            </a:r>
            <a:r>
              <a:rPr lang="en-US" sz="2800" dirty="0" smtClean="0"/>
              <a:t>reflection</a:t>
            </a:r>
            <a:r>
              <a:rPr lang="en-US" sz="2800" dirty="0"/>
              <a:t>, </a:t>
            </a:r>
            <a:r>
              <a:rPr lang="en-US" sz="2800" dirty="0" smtClean="0"/>
              <a:t>absorption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Re-radiation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Reflectivity (albedo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smtClean="0"/>
              <a:t>Color, texture, cloud cover</a:t>
            </a:r>
          </a:p>
          <a:p>
            <a:endParaRPr lang="en-US" sz="2800" dirty="0" smtClean="0"/>
          </a:p>
          <a:p>
            <a:r>
              <a:rPr lang="en-US" sz="2800" dirty="0" smtClean="0"/>
              <a:t>Heat Capture:  the Greenhouse Effect</a:t>
            </a:r>
            <a:endParaRPr lang="en-US" sz="28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575" y="6248617"/>
            <a:ext cx="2132853" cy="456767"/>
          </a:xfrm>
          <a:prstGeom prst="rect">
            <a:avLst/>
          </a:prstGeom>
        </p:spPr>
        <p:txBody>
          <a:bodyPr/>
          <a:lstStyle/>
          <a:p>
            <a:fld id="{A56FCCC2-B67F-4270-B53D-788D82A2AFDF}" type="slidenum">
              <a:rPr lang="en-US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350" name="Picture 6"/>
          <p:cNvPicPr>
            <a:picLocks noChangeAspect="1" noChangeArrowheads="1"/>
          </p:cNvPicPr>
          <p:nvPr/>
        </p:nvPicPr>
        <p:blipFill>
          <a:blip r:embed="rId2" cstate="print"/>
          <a:srcRect l="23680" t="61835" r="23712" b="9457"/>
          <a:stretch>
            <a:fillRect/>
          </a:stretch>
        </p:blipFill>
        <p:spPr bwMode="auto">
          <a:xfrm>
            <a:off x="4059043" y="4479018"/>
            <a:ext cx="4892675" cy="2000250"/>
          </a:xfrm>
          <a:prstGeom prst="rect">
            <a:avLst/>
          </a:prstGeom>
          <a:noFill/>
        </p:spPr>
      </p:pic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8288" y="563530"/>
            <a:ext cx="8685212" cy="499689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From the Sun: </a:t>
            </a:r>
            <a:r>
              <a:rPr lang="en-US" sz="3600" dirty="0" err="1" smtClean="0"/>
              <a:t>Milankovitch</a:t>
            </a:r>
            <a:r>
              <a:rPr lang="en-US" sz="3600" dirty="0" smtClean="0"/>
              <a:t> </a:t>
            </a:r>
            <a:r>
              <a:rPr lang="en-US" sz="3600" dirty="0"/>
              <a:t>cycles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>
          <a:xfrm>
            <a:off x="192088" y="1239935"/>
            <a:ext cx="8788400" cy="519113"/>
          </a:xfrm>
        </p:spPr>
        <p:txBody>
          <a:bodyPr>
            <a:normAutofit fontScale="85000" lnSpcReduction="10000"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dirty="0"/>
              <a:t>These 3 types of cycles also affect climate in the long term.</a:t>
            </a:r>
          </a:p>
        </p:txBody>
      </p:sp>
      <p:sp>
        <p:nvSpPr>
          <p:cNvPr id="569348" name="Text Box 4"/>
          <p:cNvSpPr txBox="1">
            <a:spLocks noChangeArrowheads="1"/>
          </p:cNvSpPr>
          <p:nvPr/>
        </p:nvSpPr>
        <p:spPr bwMode="auto">
          <a:xfrm>
            <a:off x="7119938" y="6350000"/>
            <a:ext cx="1876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>
                <a:solidFill>
                  <a:srgbClr val="336633"/>
                </a:solidFill>
                <a:latin typeface="Arial" charset="0"/>
              </a:rPr>
              <a:t>Figure 12.3</a:t>
            </a:r>
            <a:endParaRPr lang="en-US" sz="2400" i="1">
              <a:latin typeface="Times" charset="0"/>
            </a:endParaRPr>
          </a:p>
        </p:txBody>
      </p:sp>
      <p:pic>
        <p:nvPicPr>
          <p:cNvPr id="569349" name="Picture 5"/>
          <p:cNvPicPr>
            <a:picLocks noChangeAspect="1" noChangeArrowheads="1"/>
          </p:cNvPicPr>
          <p:nvPr/>
        </p:nvPicPr>
        <p:blipFill>
          <a:blip r:embed="rId2" cstate="print"/>
          <a:srcRect l="20244" t="583" r="20900" b="61208"/>
          <a:stretch>
            <a:fillRect/>
          </a:stretch>
        </p:blipFill>
        <p:spPr bwMode="auto">
          <a:xfrm>
            <a:off x="164097" y="2800350"/>
            <a:ext cx="4833937" cy="2352675"/>
          </a:xfrm>
          <a:prstGeom prst="rect">
            <a:avLst/>
          </a:prstGeom>
          <a:noFill/>
        </p:spPr>
      </p:pic>
      <p:sp>
        <p:nvSpPr>
          <p:cNvPr id="569351" name="Text Box 7"/>
          <p:cNvSpPr txBox="1">
            <a:spLocks noChangeArrowheads="1"/>
          </p:cNvSpPr>
          <p:nvPr/>
        </p:nvSpPr>
        <p:spPr bwMode="auto">
          <a:xfrm>
            <a:off x="296506" y="1825949"/>
            <a:ext cx="17367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i="1" dirty="0"/>
              <a:t>Wobble of Earth’s axis</a:t>
            </a:r>
            <a:endParaRPr lang="en-US" dirty="0"/>
          </a:p>
        </p:txBody>
      </p:sp>
      <p:sp>
        <p:nvSpPr>
          <p:cNvPr id="569352" name="Text Box 8"/>
          <p:cNvSpPr txBox="1">
            <a:spLocks noChangeArrowheads="1"/>
          </p:cNvSpPr>
          <p:nvPr/>
        </p:nvSpPr>
        <p:spPr bwMode="auto">
          <a:xfrm>
            <a:off x="7034213" y="3436938"/>
            <a:ext cx="18780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i="1"/>
              <a:t>Variation of Earth’s orbit</a:t>
            </a:r>
            <a:endParaRPr lang="en-US"/>
          </a:p>
        </p:txBody>
      </p:sp>
      <p:sp>
        <p:nvSpPr>
          <p:cNvPr id="569353" name="Text Box 9"/>
          <p:cNvSpPr txBox="1">
            <a:spLocks noChangeArrowheads="1"/>
          </p:cNvSpPr>
          <p:nvPr/>
        </p:nvSpPr>
        <p:spPr bwMode="auto">
          <a:xfrm>
            <a:off x="4256443" y="2448573"/>
            <a:ext cx="1736725" cy="830997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Variation of Earth’s tilt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282" y="5710335"/>
            <a:ext cx="6385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Even so, the amount of energy reaching</a:t>
            </a:r>
          </a:p>
          <a:p>
            <a:r>
              <a:rPr lang="en-US" sz="2000" dirty="0" smtClean="0"/>
              <a:t> the Earth in the past 100 years has remained about constant.</a:t>
            </a:r>
            <a:endParaRPr lang="en-US" sz="2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8288" y="180975"/>
            <a:ext cx="8453437" cy="1218617"/>
          </a:xfrm>
        </p:spPr>
        <p:txBody>
          <a:bodyPr>
            <a:noAutofit/>
          </a:bodyPr>
          <a:lstStyle/>
          <a:p>
            <a:r>
              <a:rPr lang="en-US" sz="4000" dirty="0"/>
              <a:t>Radiation, atmosphere, and temperature </a:t>
            </a:r>
          </a:p>
        </p:txBody>
      </p:sp>
      <p:pic>
        <p:nvPicPr>
          <p:cNvPr id="562179" name="Picture 3"/>
          <p:cNvPicPr>
            <a:picLocks noChangeAspect="1" noChangeArrowheads="1"/>
          </p:cNvPicPr>
          <p:nvPr/>
        </p:nvPicPr>
        <p:blipFill>
          <a:blip r:embed="rId2" cstate="print"/>
          <a:srcRect t="12083" b="15250"/>
          <a:stretch>
            <a:fillRect/>
          </a:stretch>
        </p:blipFill>
        <p:spPr bwMode="auto">
          <a:xfrm>
            <a:off x="385666" y="1746637"/>
            <a:ext cx="8077200" cy="4400681"/>
          </a:xfrm>
          <a:prstGeom prst="rect">
            <a:avLst/>
          </a:prstGeom>
          <a:noFill/>
        </p:spPr>
      </p:pic>
      <p:sp>
        <p:nvSpPr>
          <p:cNvPr id="562180" name="Text Box 4"/>
          <p:cNvSpPr txBox="1">
            <a:spLocks noChangeArrowheads="1"/>
          </p:cNvSpPr>
          <p:nvPr/>
        </p:nvSpPr>
        <p:spPr bwMode="auto">
          <a:xfrm>
            <a:off x="7848600" y="6451600"/>
            <a:ext cx="1157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>
                <a:solidFill>
                  <a:srgbClr val="336633"/>
                </a:solidFill>
                <a:latin typeface="Arial" charset="0"/>
              </a:rPr>
              <a:t>Figure 12.1</a:t>
            </a:r>
            <a:endParaRPr lang="en-US" sz="2400" i="1">
              <a:latin typeface="Time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E788-8BCF-4189-85ED-687340EF9B0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ux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 (Mac OS 9):Microsoft Office 2001:Templates:My Templates:Envr body3.pot</Template>
  <TotalTime>11411</TotalTime>
  <Words>564</Words>
  <Application>Microsoft Office PowerPoint</Application>
  <PresentationFormat>On-screen Show (4:3)</PresentationFormat>
  <Paragraphs>180</Paragraphs>
  <Slides>54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Deluxe</vt:lpstr>
      <vt:lpstr>PowerPoint Presentation</vt:lpstr>
      <vt:lpstr>Earth’s temperature has changed continuously</vt:lpstr>
      <vt:lpstr>The last 25,000 years:</vt:lpstr>
      <vt:lpstr>The last One Thousand Years</vt:lpstr>
      <vt:lpstr>The last 150 years:</vt:lpstr>
      <vt:lpstr>From the US NOAA website:</vt:lpstr>
      <vt:lpstr>What factors affect the Earth’s heat balance?</vt:lpstr>
      <vt:lpstr>Energy From the Sun: Milankovitch cycles</vt:lpstr>
      <vt:lpstr>Radiation, atmosphere, and temperature </vt:lpstr>
      <vt:lpstr>Greenhouse gases differ in ability to trap heat</vt:lpstr>
      <vt:lpstr>Carbon dioxide</vt:lpstr>
      <vt:lpstr>Other greenhouse gases</vt:lpstr>
      <vt:lpstr> Aerosols</vt:lpstr>
      <vt:lpstr>Ocean currents: the thermohaline conveyor</vt:lpstr>
      <vt:lpstr>What if the Thermohaline Conveyor stops?</vt:lpstr>
      <vt:lpstr>How likely is melting of the Greenland Ice Sheet?</vt:lpstr>
      <vt:lpstr>NOAA website: warmer than normal sea temperatures (Dec, 2010)</vt:lpstr>
      <vt:lpstr>How do we know about Earth’s atmosphere and climate?  </vt:lpstr>
      <vt:lpstr>Ice cores</vt:lpstr>
      <vt:lpstr>Pollen analysis</vt:lpstr>
      <vt:lpstr>Climate Modeling</vt:lpstr>
      <vt:lpstr>Ice Coverage During an Average Winter on the Great Lakes</vt:lpstr>
      <vt:lpstr>Ice Coverage of the Great Lakes last week in February:  1973</vt:lpstr>
      <vt:lpstr>1974</vt:lpstr>
      <vt:lpstr>1976</vt:lpstr>
      <vt:lpstr>1978</vt:lpstr>
      <vt:lpstr>1980</vt:lpstr>
      <vt:lpstr>1982</vt:lpstr>
      <vt:lpstr>1984</vt:lpstr>
      <vt:lpstr>1986</vt:lpstr>
      <vt:lpstr>1988</vt:lpstr>
      <vt:lpstr>1990</vt:lpstr>
      <vt:lpstr>1992</vt:lpstr>
      <vt:lpstr>1994</vt:lpstr>
      <vt:lpstr>1996</vt:lpstr>
      <vt:lpstr>1998</vt:lpstr>
      <vt:lpstr>2000</vt:lpstr>
      <vt:lpstr>2002:  essentially no ice in February</vt:lpstr>
      <vt:lpstr>Lake Erie: Decreasing Ice coverage </vt:lpstr>
      <vt:lpstr>Snowfall in Erie over the past Century</vt:lpstr>
      <vt:lpstr>Snowfall during Fall</vt:lpstr>
      <vt:lpstr>Snowfall winter/spring</vt:lpstr>
      <vt:lpstr>Temperature Patterns in Erie, PA Normally, the average high temperature does not reach 70 F until the end of May</vt:lpstr>
      <vt:lpstr>Annual Average Temperatures in Erie (last 85 years from official NWS data)</vt:lpstr>
      <vt:lpstr>High Temperatures </vt:lpstr>
      <vt:lpstr>Fall Temperatures</vt:lpstr>
      <vt:lpstr>February in Erie</vt:lpstr>
      <vt:lpstr>Summer in Erie</vt:lpstr>
      <vt:lpstr>Temperature Trends across Pennsylvania source: PA State Climatology Office</vt:lpstr>
      <vt:lpstr>NOAA website</vt:lpstr>
      <vt:lpstr>NOAA website: signs of climate change</vt:lpstr>
      <vt:lpstr>NOAA website: colder in Europe,  warmer in the Arctic</vt:lpstr>
      <vt:lpstr>So, what do you think is going on?  Do we have anything to worry about?  If so, what can or should be done?  </vt:lpstr>
      <vt:lpstr>Thanks for Listening!  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karlm</dc:creator>
  <cp:lastModifiedBy>HRD</cp:lastModifiedBy>
  <cp:revision>1448</cp:revision>
  <dcterms:created xsi:type="dcterms:W3CDTF">2002-11-25T02:35:13Z</dcterms:created>
  <dcterms:modified xsi:type="dcterms:W3CDTF">2024-04-23T17:36:04Z</dcterms:modified>
</cp:coreProperties>
</file>